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81" r:id="rId3"/>
    <p:sldId id="280" r:id="rId4"/>
    <p:sldId id="258" r:id="rId5"/>
    <p:sldId id="260" r:id="rId6"/>
    <p:sldId id="262" r:id="rId7"/>
    <p:sldId id="259" r:id="rId8"/>
    <p:sldId id="263" r:id="rId9"/>
    <p:sldId id="279" r:id="rId10"/>
    <p:sldId id="269" r:id="rId11"/>
    <p:sldId id="270" r:id="rId12"/>
    <p:sldId id="271" r:id="rId13"/>
    <p:sldId id="273" r:id="rId14"/>
    <p:sldId id="272" r:id="rId15"/>
    <p:sldId id="274" r:id="rId16"/>
    <p:sldId id="278" r:id="rId17"/>
    <p:sldId id="276" r:id="rId18"/>
    <p:sldId id="277" r:id="rId19"/>
    <p:sldId id="282" r:id="rId20"/>
    <p:sldId id="285" r:id="rId21"/>
    <p:sldId id="283"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F83"/>
    <a:srgbClr val="B43EB9"/>
    <a:srgbClr val="DE3B3C"/>
    <a:srgbClr val="F6AC41"/>
    <a:srgbClr val="1573BD"/>
    <a:srgbClr val="863DFF"/>
    <a:srgbClr val="7636E0"/>
    <a:srgbClr val="5A29AB"/>
    <a:srgbClr val="3B1B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86" d="100"/>
          <a:sy n="86" d="100"/>
        </p:scale>
        <p:origin x="13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52F84-8C07-A241-A0F1-97A64BEB2942}" type="datetimeFigureOut">
              <a:rPr lang="en-US" smtClean="0"/>
              <a:t>5/30/2019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669E8-6D21-0846-A3A4-0F8ECB872C82}" type="slidenum">
              <a:rPr lang="en-US" smtClean="0"/>
              <a:t>‹#›</a:t>
            </a:fld>
            <a:endParaRPr lang="en-US" dirty="0"/>
          </a:p>
        </p:txBody>
      </p:sp>
    </p:spTree>
    <p:extLst>
      <p:ext uri="{BB962C8B-B14F-4D97-AF65-F5344CB8AC3E}">
        <p14:creationId xmlns:p14="http://schemas.microsoft.com/office/powerpoint/2010/main" val="3731142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Title Page</a:t>
            </a:r>
          </a:p>
        </p:txBody>
      </p:sp>
      <p:sp>
        <p:nvSpPr>
          <p:cNvPr id="4" name="Slide Number Placeholder 3"/>
          <p:cNvSpPr>
            <a:spLocks noGrp="1"/>
          </p:cNvSpPr>
          <p:nvPr>
            <p:ph type="sldNum" sz="quarter" idx="10"/>
          </p:nvPr>
        </p:nvSpPr>
        <p:spPr/>
        <p:txBody>
          <a:bodyPr/>
          <a:lstStyle/>
          <a:p>
            <a:fld id="{9A1669E8-6D21-0846-A3A4-0F8ECB872C82}" type="slidenum">
              <a:rPr lang="en-US" smtClean="0"/>
              <a:t>1</a:t>
            </a:fld>
            <a:endParaRPr lang="en-US" dirty="0"/>
          </a:p>
        </p:txBody>
      </p:sp>
    </p:spTree>
    <p:extLst>
      <p:ext uri="{BB962C8B-B14F-4D97-AF65-F5344CB8AC3E}">
        <p14:creationId xmlns:p14="http://schemas.microsoft.com/office/powerpoint/2010/main" val="192550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Page</a:t>
            </a:r>
          </a:p>
        </p:txBody>
      </p:sp>
      <p:sp>
        <p:nvSpPr>
          <p:cNvPr id="4" name="Slide Number Placeholder 3"/>
          <p:cNvSpPr>
            <a:spLocks noGrp="1"/>
          </p:cNvSpPr>
          <p:nvPr>
            <p:ph type="sldNum" sz="quarter" idx="10"/>
          </p:nvPr>
        </p:nvSpPr>
        <p:spPr/>
        <p:txBody>
          <a:bodyPr/>
          <a:lstStyle/>
          <a:p>
            <a:fld id="{9A1669E8-6D21-0846-A3A4-0F8ECB872C82}" type="slidenum">
              <a:rPr lang="en-US" smtClean="0"/>
              <a:t>4</a:t>
            </a:fld>
            <a:endParaRPr lang="en-US" dirty="0"/>
          </a:p>
        </p:txBody>
      </p:sp>
    </p:spTree>
    <p:extLst>
      <p:ext uri="{BB962C8B-B14F-4D97-AF65-F5344CB8AC3E}">
        <p14:creationId xmlns:p14="http://schemas.microsoft.com/office/powerpoint/2010/main" val="377395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a:t>
            </a:r>
          </a:p>
          <a:p>
            <a:endParaRPr lang="en-US" dirty="0"/>
          </a:p>
        </p:txBody>
      </p:sp>
      <p:sp>
        <p:nvSpPr>
          <p:cNvPr id="4" name="Slide Number Placeholder 3"/>
          <p:cNvSpPr>
            <a:spLocks noGrp="1"/>
          </p:cNvSpPr>
          <p:nvPr>
            <p:ph type="sldNum" sz="quarter" idx="10"/>
          </p:nvPr>
        </p:nvSpPr>
        <p:spPr/>
        <p:txBody>
          <a:bodyPr/>
          <a:lstStyle/>
          <a:p>
            <a:fld id="{9A1669E8-6D21-0846-A3A4-0F8ECB872C82}" type="slidenum">
              <a:rPr lang="en-US" smtClean="0"/>
              <a:t>7</a:t>
            </a:fld>
            <a:endParaRPr lang="en-US" dirty="0"/>
          </a:p>
        </p:txBody>
      </p:sp>
    </p:spTree>
    <p:extLst>
      <p:ext uri="{BB962C8B-B14F-4D97-AF65-F5344CB8AC3E}">
        <p14:creationId xmlns:p14="http://schemas.microsoft.com/office/powerpoint/2010/main" val="171562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08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0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Page</a:t>
            </a:r>
          </a:p>
          <a:p>
            <a:endParaRPr lang="en-US" dirty="0"/>
          </a:p>
        </p:txBody>
      </p:sp>
      <p:sp>
        <p:nvSpPr>
          <p:cNvPr id="4" name="Slide Number Placeholder 3"/>
          <p:cNvSpPr>
            <a:spLocks noGrp="1"/>
          </p:cNvSpPr>
          <p:nvPr>
            <p:ph type="sldNum" sz="quarter" idx="10"/>
          </p:nvPr>
        </p:nvSpPr>
        <p:spPr/>
        <p:txBody>
          <a:bodyPr/>
          <a:lstStyle/>
          <a:p>
            <a:fld id="{9A1669E8-6D21-0846-A3A4-0F8ECB872C82}" type="slidenum">
              <a:rPr lang="en-US" smtClean="0"/>
              <a:t>22</a:t>
            </a:fld>
            <a:endParaRPr lang="en-US" dirty="0"/>
          </a:p>
        </p:txBody>
      </p:sp>
    </p:spTree>
    <p:extLst>
      <p:ext uri="{BB962C8B-B14F-4D97-AF65-F5344CB8AC3E}">
        <p14:creationId xmlns:p14="http://schemas.microsoft.com/office/powerpoint/2010/main" val="17710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223096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167018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371705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282047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328240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230423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141673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426822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379809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4299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57D5E-A4F8-4A40-B17B-2E86626FA336}" type="datetimeFigureOut">
              <a:rPr lang="en-US" smtClean="0"/>
              <a:t>5/30/2019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E10FE-7406-6D41-AEB5-EEE0D45B8DAF}" type="slidenum">
              <a:rPr lang="en-US" smtClean="0"/>
              <a:t>‹#›</a:t>
            </a:fld>
            <a:endParaRPr lang="en-US" dirty="0"/>
          </a:p>
        </p:txBody>
      </p:sp>
    </p:spTree>
    <p:extLst>
      <p:ext uri="{BB962C8B-B14F-4D97-AF65-F5344CB8AC3E}">
        <p14:creationId xmlns:p14="http://schemas.microsoft.com/office/powerpoint/2010/main" val="138579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57D5E-A4F8-4A40-B17B-2E86626FA336}" type="datetimeFigureOut">
              <a:rPr lang="en-US" smtClean="0"/>
              <a:t>5/30/2019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E10FE-7406-6D41-AEB5-EEE0D45B8DAF}" type="slidenum">
              <a:rPr lang="en-US" smtClean="0"/>
              <a:t>‹#›</a:t>
            </a:fld>
            <a:endParaRPr lang="en-US" dirty="0"/>
          </a:p>
        </p:txBody>
      </p:sp>
    </p:spTree>
    <p:extLst>
      <p:ext uri="{BB962C8B-B14F-4D97-AF65-F5344CB8AC3E}">
        <p14:creationId xmlns:p14="http://schemas.microsoft.com/office/powerpoint/2010/main" val="127682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3926" y="573851"/>
            <a:ext cx="8005704" cy="5201424"/>
          </a:xfrm>
          <a:prstGeom prst="rect">
            <a:avLst/>
          </a:prstGeom>
          <a:noFill/>
        </p:spPr>
        <p:txBody>
          <a:bodyPr wrap="square" rtlCol="0">
            <a:spAutoFit/>
          </a:bodyPr>
          <a:lstStyle/>
          <a:p>
            <a:r>
              <a:rPr lang="en-US" sz="6000" b="1" dirty="0">
                <a:solidFill>
                  <a:schemeClr val="bg1"/>
                </a:solidFill>
                <a:latin typeface="Arial"/>
                <a:cs typeface="Arial Unicode MS"/>
              </a:rPr>
              <a:t>Estimating the Time for Referral</a:t>
            </a:r>
          </a:p>
          <a:p>
            <a:r>
              <a:rPr lang="en-US" sz="6000" b="1" dirty="0">
                <a:solidFill>
                  <a:schemeClr val="bg1"/>
                </a:solidFill>
                <a:latin typeface="Arial"/>
                <a:cs typeface="Arial Unicode MS"/>
              </a:rPr>
              <a:t>from Billing Data</a:t>
            </a:r>
          </a:p>
          <a:p>
            <a:r>
              <a:rPr lang="en-US" sz="4400" b="1" dirty="0">
                <a:solidFill>
                  <a:schemeClr val="bg1"/>
                </a:solidFill>
                <a:latin typeface="Arial"/>
                <a:cs typeface="Arial Unicode MS"/>
              </a:rPr>
              <a:t>by Na Li, RJK, DAS</a:t>
            </a:r>
          </a:p>
          <a:p>
            <a:r>
              <a:rPr lang="en-US" sz="3600" dirty="0">
                <a:solidFill>
                  <a:schemeClr val="bg1"/>
                </a:solidFill>
                <a:latin typeface="Arial"/>
                <a:cs typeface="Arial Unicode MS"/>
              </a:rPr>
              <a:t>May 30</a:t>
            </a:r>
            <a:r>
              <a:rPr lang="en-US" sz="3600" baseline="30000" dirty="0">
                <a:solidFill>
                  <a:schemeClr val="bg1"/>
                </a:solidFill>
                <a:latin typeface="Arial"/>
                <a:cs typeface="Arial Unicode MS"/>
              </a:rPr>
              <a:t>th</a:t>
            </a:r>
            <a:r>
              <a:rPr lang="en-US" sz="3600" dirty="0">
                <a:solidFill>
                  <a:schemeClr val="bg1"/>
                </a:solidFill>
                <a:latin typeface="Arial"/>
                <a:cs typeface="Arial Unicode MS"/>
              </a:rPr>
              <a:t> 2019, Kelowna, BC</a:t>
            </a:r>
          </a:p>
          <a:p>
            <a:r>
              <a:rPr lang="en-US" sz="3600" dirty="0">
                <a:solidFill>
                  <a:schemeClr val="bg1"/>
                </a:solidFill>
                <a:latin typeface="Arial"/>
                <a:cs typeface="Arial Unicode MS"/>
              </a:rPr>
              <a:t>(based on work with Na Li and RJK)</a:t>
            </a:r>
          </a:p>
          <a:p>
            <a:endParaRPr lang="en-US" sz="3600" dirty="0">
              <a:solidFill>
                <a:schemeClr val="bg1"/>
              </a:solidFill>
              <a:latin typeface="Arial"/>
              <a:cs typeface="Arial Unicode MS"/>
            </a:endParaRPr>
          </a:p>
        </p:txBody>
      </p:sp>
      <p:sp>
        <p:nvSpPr>
          <p:cNvPr id="3" name="TextBox 2"/>
          <p:cNvSpPr txBox="1"/>
          <p:nvPr/>
        </p:nvSpPr>
        <p:spPr>
          <a:xfrm>
            <a:off x="5449079" y="6284149"/>
            <a:ext cx="3440922" cy="369332"/>
          </a:xfrm>
          <a:prstGeom prst="rect">
            <a:avLst/>
          </a:prstGeom>
          <a:noFill/>
        </p:spPr>
        <p:txBody>
          <a:bodyPr wrap="square" rtlCol="0">
            <a:spAutoFit/>
          </a:bodyPr>
          <a:lstStyle/>
          <a:p>
            <a:pPr algn="r"/>
            <a:r>
              <a:rPr lang="en-US" dirty="0">
                <a:solidFill>
                  <a:schemeClr val="bg1"/>
                </a:solidFill>
                <a:latin typeface="Arial"/>
                <a:cs typeface="Arial"/>
              </a:rPr>
              <a:t>Statistical &amp; Actuarial Sciences</a:t>
            </a:r>
          </a:p>
        </p:txBody>
      </p:sp>
    </p:spTree>
    <p:extLst>
      <p:ext uri="{BB962C8B-B14F-4D97-AF65-F5344CB8AC3E}">
        <p14:creationId xmlns:p14="http://schemas.microsoft.com/office/powerpoint/2010/main" val="35333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3926" y="1175923"/>
            <a:ext cx="7414458" cy="861774"/>
          </a:xfrm>
          <a:prstGeom prst="rect">
            <a:avLst/>
          </a:prstGeom>
          <a:noFill/>
        </p:spPr>
        <p:txBody>
          <a:bodyPr wrap="square" rtlCol="0">
            <a:spAutoFit/>
          </a:bodyPr>
          <a:lstStyle/>
          <a:p>
            <a:r>
              <a:rPr lang="en-US" sz="5000" b="1" dirty="0">
                <a:solidFill>
                  <a:srgbClr val="3B1B70"/>
                </a:solidFill>
                <a:latin typeface="Arial"/>
                <a:cs typeface="Arial Unicode MS"/>
              </a:rPr>
              <a:t>1</a:t>
            </a:r>
            <a:r>
              <a:rPr lang="en-US" sz="5000" b="1" baseline="30000" dirty="0">
                <a:solidFill>
                  <a:srgbClr val="3B1B70"/>
                </a:solidFill>
                <a:latin typeface="Arial"/>
                <a:cs typeface="Arial Unicode MS"/>
              </a:rPr>
              <a:t>st </a:t>
            </a:r>
            <a:r>
              <a:rPr lang="en-US" sz="5000" b="1" dirty="0">
                <a:solidFill>
                  <a:srgbClr val="3B1B70"/>
                </a:solidFill>
                <a:latin typeface="Arial"/>
                <a:cs typeface="Arial Unicode MS"/>
              </a:rPr>
              <a:t>UWO Algorithm </a:t>
            </a: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262972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573851"/>
            <a:ext cx="8005704" cy="7171194"/>
          </a:xfrm>
          <a:prstGeom prst="rect">
            <a:avLst/>
          </a:prstGeom>
          <a:noFill/>
        </p:spPr>
        <p:txBody>
          <a:bodyPr wrap="square" rtlCol="0">
            <a:spAutoFit/>
          </a:bodyPr>
          <a:lstStyle/>
          <a:p>
            <a:pPr>
              <a:spcAft>
                <a:spcPts val="1200"/>
              </a:spcAft>
            </a:pPr>
            <a:r>
              <a:rPr lang="en-CA" sz="4000" dirty="0">
                <a:solidFill>
                  <a:schemeClr val="bg1"/>
                </a:solidFill>
              </a:rPr>
              <a:t>1</a:t>
            </a:r>
            <a:r>
              <a:rPr lang="en-CA" sz="4000" baseline="30000" dirty="0">
                <a:solidFill>
                  <a:schemeClr val="bg1"/>
                </a:solidFill>
              </a:rPr>
              <a:t>st</a:t>
            </a:r>
            <a:r>
              <a:rPr lang="en-CA" sz="4000" dirty="0">
                <a:solidFill>
                  <a:schemeClr val="bg1"/>
                </a:solidFill>
              </a:rPr>
              <a:t> Algorithm to track WT1</a:t>
            </a:r>
            <a:endParaRPr lang="en-US" sz="4000" b="1" dirty="0">
              <a:solidFill>
                <a:schemeClr val="bg1">
                  <a:lumMod val="75000"/>
                </a:schemeClr>
              </a:solidFill>
              <a:latin typeface="Arial"/>
              <a:cs typeface="Arial Unicode MS"/>
            </a:endParaRPr>
          </a:p>
          <a:p>
            <a:pPr marL="685800" indent="-685800">
              <a:spcAft>
                <a:spcPts val="2400"/>
              </a:spcAft>
              <a:buSzPct val="75000"/>
              <a:buFont typeface="Arial"/>
              <a:buChar char="•"/>
            </a:pPr>
            <a:r>
              <a:rPr lang="en-US" sz="2600" dirty="0">
                <a:solidFill>
                  <a:schemeClr val="bg1"/>
                </a:solidFill>
                <a:latin typeface="Arial"/>
                <a:cs typeface="Arial"/>
              </a:rPr>
              <a:t>The first idea we came up with followed an idea from </a:t>
            </a:r>
            <a:r>
              <a:rPr lang="en-US" sz="2600" dirty="0" err="1">
                <a:solidFill>
                  <a:schemeClr val="bg1"/>
                </a:solidFill>
                <a:latin typeface="Arial"/>
                <a:cs typeface="Arial"/>
              </a:rPr>
              <a:t>Xie</a:t>
            </a:r>
            <a:r>
              <a:rPr lang="en-US" sz="2600" dirty="0">
                <a:solidFill>
                  <a:schemeClr val="bg1"/>
                </a:solidFill>
                <a:latin typeface="Arial"/>
                <a:cs typeface="Arial"/>
              </a:rPr>
              <a:t> et al (2011).</a:t>
            </a:r>
          </a:p>
          <a:p>
            <a:pPr marL="685800" indent="-685800">
              <a:spcAft>
                <a:spcPts val="2400"/>
              </a:spcAft>
              <a:buSzPct val="75000"/>
              <a:buFont typeface="Arial"/>
              <a:buChar char="•"/>
            </a:pPr>
            <a:r>
              <a:rPr lang="en-US" sz="2600" dirty="0">
                <a:solidFill>
                  <a:schemeClr val="bg1"/>
                </a:solidFill>
                <a:latin typeface="Arial"/>
                <a:cs typeface="Arial"/>
              </a:rPr>
              <a:t>The key idea was to look at a cohort of patients seen by the SP on the same day as the patient in question, and look for “close” GP visits for each patient seen that day.</a:t>
            </a:r>
          </a:p>
          <a:p>
            <a:pPr marL="685800" indent="-685800">
              <a:spcAft>
                <a:spcPts val="2400"/>
              </a:spcAft>
              <a:buSzPct val="75000"/>
              <a:buFont typeface="Arial"/>
              <a:buChar char="•"/>
            </a:pPr>
            <a:r>
              <a:rPr lang="en-US" sz="2600" dirty="0">
                <a:solidFill>
                  <a:schemeClr val="bg1"/>
                </a:solidFill>
                <a:latin typeface="Arial"/>
                <a:cs typeface="Arial"/>
              </a:rPr>
              <a:t>This approach relies, implicitly, upon a preponderance of patients being seen FCFS from when the referrals are received.</a:t>
            </a:r>
          </a:p>
          <a:p>
            <a:pPr marL="685800" indent="-685800">
              <a:buFont typeface="Arial"/>
              <a:buChar char="•"/>
            </a:pPr>
            <a:endParaRPr lang="en-US" sz="2800" dirty="0">
              <a:solidFill>
                <a:schemeClr val="bg1"/>
              </a:solidFill>
              <a:latin typeface="Arial"/>
              <a:cs typeface="Arial"/>
            </a:endParaRPr>
          </a:p>
          <a:p>
            <a:pPr marL="685800" indent="-685800">
              <a:buFont typeface="Arial"/>
              <a:buChar char="•"/>
            </a:pPr>
            <a:endParaRPr lang="en-US" sz="28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5974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AD6B-FDE2-43A6-8FD2-264C67E0552A}"/>
              </a:ext>
            </a:extLst>
          </p:cNvPr>
          <p:cNvSpPr>
            <a:spLocks noGrp="1"/>
          </p:cNvSpPr>
          <p:nvPr>
            <p:ph type="title"/>
          </p:nvPr>
        </p:nvSpPr>
        <p:spPr/>
        <p:txBody>
          <a:bodyPr/>
          <a:lstStyle/>
          <a:p>
            <a:r>
              <a:rPr lang="en-CA" dirty="0">
                <a:solidFill>
                  <a:srgbClr val="807F83"/>
                </a:solidFill>
              </a:rPr>
              <a:t>1</a:t>
            </a:r>
            <a:r>
              <a:rPr lang="en-CA" baseline="30000" dirty="0">
                <a:solidFill>
                  <a:srgbClr val="807F83"/>
                </a:solidFill>
              </a:rPr>
              <a:t>st</a:t>
            </a:r>
            <a:r>
              <a:rPr lang="en-CA" dirty="0">
                <a:solidFill>
                  <a:srgbClr val="807F83"/>
                </a:solidFill>
              </a:rPr>
              <a:t> UWO Algorithm</a:t>
            </a:r>
          </a:p>
        </p:txBody>
      </p:sp>
      <p:pic>
        <p:nvPicPr>
          <p:cNvPr id="5" name="Content Placeholder 4" descr="A screenshot of a computer&#10;&#10;Description generated with very high confidence">
            <a:extLst>
              <a:ext uri="{FF2B5EF4-FFF2-40B4-BE49-F238E27FC236}">
                <a16:creationId xmlns:a16="http://schemas.microsoft.com/office/drawing/2014/main" id="{DCED4C0A-6261-489E-BE37-D20DAC536F1C}"/>
              </a:ext>
            </a:extLst>
          </p:cNvPr>
          <p:cNvPicPr>
            <a:picLocks noGrp="1" noChangeAspect="1"/>
          </p:cNvPicPr>
          <p:nvPr>
            <p:ph idx="1"/>
          </p:nvPr>
        </p:nvPicPr>
        <p:blipFill>
          <a:blip r:embed="rId2"/>
          <a:stretch>
            <a:fillRect/>
          </a:stretch>
        </p:blipFill>
        <p:spPr>
          <a:xfrm>
            <a:off x="548922" y="1600200"/>
            <a:ext cx="8046156" cy="4525963"/>
          </a:xfrm>
        </p:spPr>
      </p:pic>
    </p:spTree>
    <p:extLst>
      <p:ext uri="{BB962C8B-B14F-4D97-AF65-F5344CB8AC3E}">
        <p14:creationId xmlns:p14="http://schemas.microsoft.com/office/powerpoint/2010/main" val="114055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573851"/>
            <a:ext cx="8005704" cy="5940088"/>
          </a:xfrm>
          <a:prstGeom prst="rect">
            <a:avLst/>
          </a:prstGeom>
          <a:noFill/>
        </p:spPr>
        <p:txBody>
          <a:bodyPr wrap="square" rtlCol="0">
            <a:spAutoFit/>
          </a:bodyPr>
          <a:lstStyle/>
          <a:p>
            <a:pPr>
              <a:spcAft>
                <a:spcPts val="1200"/>
              </a:spcAft>
            </a:pPr>
            <a:r>
              <a:rPr lang="en-CA" sz="4000" dirty="0">
                <a:solidFill>
                  <a:schemeClr val="bg1"/>
                </a:solidFill>
              </a:rPr>
              <a:t>1</a:t>
            </a:r>
            <a:r>
              <a:rPr lang="en-CA" sz="4000" baseline="30000" dirty="0">
                <a:solidFill>
                  <a:schemeClr val="bg1"/>
                </a:solidFill>
              </a:rPr>
              <a:t>st</a:t>
            </a:r>
            <a:r>
              <a:rPr lang="en-CA" sz="4000" dirty="0">
                <a:solidFill>
                  <a:schemeClr val="bg1"/>
                </a:solidFill>
              </a:rPr>
              <a:t>  Algorithm to track WT1</a:t>
            </a:r>
            <a:endParaRPr lang="en-US" sz="4000" b="1" dirty="0">
              <a:solidFill>
                <a:schemeClr val="bg1">
                  <a:lumMod val="75000"/>
                </a:schemeClr>
              </a:solidFill>
              <a:latin typeface="Arial"/>
              <a:cs typeface="Arial Unicode MS"/>
            </a:endParaRPr>
          </a:p>
          <a:p>
            <a:pPr marL="685800" indent="-685800">
              <a:spcAft>
                <a:spcPts val="2400"/>
              </a:spcAft>
              <a:buSzPct val="75000"/>
              <a:buFont typeface="Arial"/>
              <a:buChar char="•"/>
            </a:pPr>
            <a:r>
              <a:rPr lang="en-US" sz="2600" dirty="0" err="1">
                <a:solidFill>
                  <a:schemeClr val="bg1"/>
                </a:solidFill>
                <a:latin typeface="Arial"/>
                <a:cs typeface="Arial"/>
              </a:rPr>
              <a:t>Xie</a:t>
            </a:r>
            <a:r>
              <a:rPr lang="en-US" sz="2600" dirty="0">
                <a:solidFill>
                  <a:schemeClr val="bg1"/>
                </a:solidFill>
                <a:latin typeface="Arial"/>
                <a:cs typeface="Arial"/>
              </a:rPr>
              <a:t> et al (2011)’s success depended heavily upon preponderance of patients being seen FCFS from when the referrals are received.</a:t>
            </a:r>
          </a:p>
          <a:p>
            <a:pPr marL="685800" indent="-685800">
              <a:spcAft>
                <a:spcPts val="2400"/>
              </a:spcAft>
              <a:buSzPct val="75000"/>
              <a:buFont typeface="Arial"/>
              <a:buChar char="•"/>
            </a:pPr>
            <a:r>
              <a:rPr lang="en-US" sz="2600" dirty="0">
                <a:solidFill>
                  <a:schemeClr val="bg1"/>
                </a:solidFill>
                <a:latin typeface="Arial"/>
                <a:cs typeface="Arial"/>
              </a:rPr>
              <a:t>This assumption is often violated in health care settings, where patient urgency affects time to referral.</a:t>
            </a:r>
          </a:p>
          <a:p>
            <a:pPr marL="685800" indent="-685800">
              <a:spcAft>
                <a:spcPts val="2400"/>
              </a:spcAft>
              <a:buSzPct val="75000"/>
              <a:buFont typeface="Arial"/>
              <a:buChar char="•"/>
            </a:pPr>
            <a:endParaRPr lang="en-US" sz="2800" dirty="0">
              <a:solidFill>
                <a:schemeClr val="bg1"/>
              </a:solidFill>
              <a:latin typeface="Arial"/>
              <a:cs typeface="Arial"/>
            </a:endParaRPr>
          </a:p>
          <a:p>
            <a:pPr marL="685800" indent="-685800">
              <a:buFont typeface="Arial"/>
              <a:buChar char="•"/>
            </a:pPr>
            <a:endParaRPr lang="en-US" sz="28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374763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3926" y="1175923"/>
            <a:ext cx="7414458" cy="861774"/>
          </a:xfrm>
          <a:prstGeom prst="rect">
            <a:avLst/>
          </a:prstGeom>
          <a:noFill/>
        </p:spPr>
        <p:txBody>
          <a:bodyPr wrap="square" rtlCol="0">
            <a:spAutoFit/>
          </a:bodyPr>
          <a:lstStyle/>
          <a:p>
            <a:r>
              <a:rPr lang="en-US" sz="5000" b="1" dirty="0">
                <a:solidFill>
                  <a:srgbClr val="3B1B70"/>
                </a:solidFill>
                <a:latin typeface="Arial"/>
                <a:cs typeface="Arial Unicode MS"/>
              </a:rPr>
              <a:t>2</a:t>
            </a:r>
            <a:r>
              <a:rPr lang="en-US" sz="5000" b="1" baseline="30000" dirty="0">
                <a:solidFill>
                  <a:srgbClr val="3B1B70"/>
                </a:solidFill>
                <a:latin typeface="Arial"/>
                <a:cs typeface="Arial Unicode MS"/>
              </a:rPr>
              <a:t>nd</a:t>
            </a:r>
            <a:r>
              <a:rPr lang="en-US" sz="5000" b="1" dirty="0">
                <a:solidFill>
                  <a:srgbClr val="3B1B70"/>
                </a:solidFill>
                <a:latin typeface="Arial"/>
                <a:cs typeface="Arial Unicode MS"/>
              </a:rPr>
              <a:t> UWO Algorithm </a:t>
            </a: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37205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653753"/>
            <a:ext cx="8005704" cy="6217087"/>
          </a:xfrm>
          <a:prstGeom prst="rect">
            <a:avLst/>
          </a:prstGeom>
          <a:noFill/>
        </p:spPr>
        <p:txBody>
          <a:bodyPr wrap="square" rtlCol="0">
            <a:spAutoFit/>
          </a:bodyPr>
          <a:lstStyle/>
          <a:p>
            <a:pPr>
              <a:spcAft>
                <a:spcPts val="1200"/>
              </a:spcAft>
            </a:pPr>
            <a:r>
              <a:rPr lang="en-CA" sz="4000" dirty="0">
                <a:solidFill>
                  <a:schemeClr val="bg1"/>
                </a:solidFill>
              </a:rPr>
              <a:t> 2nd Algorithm to track WT1</a:t>
            </a:r>
            <a:endParaRPr lang="en-US" sz="4000" b="1" dirty="0">
              <a:solidFill>
                <a:schemeClr val="bg1">
                  <a:lumMod val="75000"/>
                </a:schemeClr>
              </a:solidFill>
              <a:latin typeface="Arial"/>
              <a:cs typeface="Arial Unicode MS"/>
            </a:endParaRPr>
          </a:p>
          <a:p>
            <a:pPr marL="685800" indent="-685800">
              <a:spcAft>
                <a:spcPts val="2400"/>
              </a:spcAft>
              <a:buSzPct val="75000"/>
              <a:buFont typeface="Arial"/>
              <a:buChar char="•"/>
            </a:pPr>
            <a:r>
              <a:rPr lang="en-US" sz="2600" dirty="0">
                <a:solidFill>
                  <a:schemeClr val="bg1"/>
                </a:solidFill>
                <a:latin typeface="Arial"/>
                <a:cs typeface="Arial"/>
              </a:rPr>
              <a:t>The 2nd idea we followed was based upon Braun et al (2003). [Jennifer </a:t>
            </a:r>
            <a:r>
              <a:rPr lang="en-US" sz="2600" dirty="0" err="1">
                <a:solidFill>
                  <a:schemeClr val="bg1"/>
                </a:solidFill>
                <a:latin typeface="Arial"/>
                <a:cs typeface="Arial"/>
              </a:rPr>
              <a:t>Asimit</a:t>
            </a:r>
            <a:r>
              <a:rPr lang="en-US" sz="2600" dirty="0">
                <a:solidFill>
                  <a:schemeClr val="bg1"/>
                </a:solidFill>
                <a:latin typeface="Arial"/>
                <a:cs typeface="Arial"/>
              </a:rPr>
              <a:t> co-author]</a:t>
            </a:r>
          </a:p>
          <a:p>
            <a:pPr marL="685800" indent="-685800">
              <a:buFont typeface="Arial"/>
              <a:buChar char="•"/>
            </a:pPr>
            <a:r>
              <a:rPr lang="en-US" sz="2400" dirty="0">
                <a:solidFill>
                  <a:schemeClr val="bg1"/>
                </a:solidFill>
                <a:latin typeface="Arial"/>
                <a:cs typeface="Arial"/>
              </a:rPr>
              <a:t>1) Calculate the estimates by the difference between the SP date and the nearest GP date; compute mean and standard deviation.</a:t>
            </a:r>
          </a:p>
          <a:p>
            <a:pPr marL="685800" indent="-685800">
              <a:buFont typeface="Arial"/>
              <a:buChar char="•"/>
            </a:pPr>
            <a:r>
              <a:rPr lang="en-US" sz="2400" dirty="0">
                <a:solidFill>
                  <a:schemeClr val="bg1"/>
                </a:solidFill>
                <a:latin typeface="Arial"/>
                <a:cs typeface="Arial"/>
              </a:rPr>
              <a:t>2) On successive passes, SP date matched with a preceding GP date now chosen so the difference is closest to the mean of the previous set of estimates.</a:t>
            </a:r>
          </a:p>
          <a:p>
            <a:pPr marL="685800" indent="-685800">
              <a:buFont typeface="Arial"/>
              <a:buChar char="•"/>
            </a:pPr>
            <a:r>
              <a:rPr lang="en-US" sz="2400" dirty="0">
                <a:solidFill>
                  <a:schemeClr val="bg1"/>
                </a:solidFill>
                <a:latin typeface="Arial"/>
                <a:cs typeface="Arial"/>
              </a:rPr>
              <a:t>3) Repeat until the estimates and their corresponding mean and variance converge.</a:t>
            </a:r>
          </a:p>
          <a:p>
            <a:pPr marL="685800" indent="-685800">
              <a:buFont typeface="Arial"/>
              <a:buChar char="•"/>
            </a:pPr>
            <a:endParaRPr lang="en-US" sz="24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404987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AD6B-FDE2-43A6-8FD2-264C67E0552A}"/>
              </a:ext>
            </a:extLst>
          </p:cNvPr>
          <p:cNvSpPr>
            <a:spLocks noGrp="1"/>
          </p:cNvSpPr>
          <p:nvPr>
            <p:ph type="title"/>
          </p:nvPr>
        </p:nvSpPr>
        <p:spPr/>
        <p:txBody>
          <a:bodyPr/>
          <a:lstStyle/>
          <a:p>
            <a:r>
              <a:rPr lang="en-CA" dirty="0">
                <a:solidFill>
                  <a:srgbClr val="807F83"/>
                </a:solidFill>
              </a:rPr>
              <a:t>2</a:t>
            </a:r>
            <a:r>
              <a:rPr lang="en-CA" baseline="30000" dirty="0">
                <a:solidFill>
                  <a:srgbClr val="807F83"/>
                </a:solidFill>
              </a:rPr>
              <a:t>nd</a:t>
            </a:r>
            <a:r>
              <a:rPr lang="en-CA" dirty="0">
                <a:solidFill>
                  <a:srgbClr val="807F83"/>
                </a:solidFill>
              </a:rPr>
              <a:t> UWO Algorithm</a:t>
            </a:r>
          </a:p>
        </p:txBody>
      </p:sp>
      <p:pic>
        <p:nvPicPr>
          <p:cNvPr id="5" name="Content Placeholder 4" descr="A screenshot of a computer&#10;&#10;Description generated with very high confidence">
            <a:extLst>
              <a:ext uri="{FF2B5EF4-FFF2-40B4-BE49-F238E27FC236}">
                <a16:creationId xmlns:a16="http://schemas.microsoft.com/office/drawing/2014/main" id="{DCED4C0A-6261-489E-BE37-D20DAC536F1C}"/>
              </a:ext>
            </a:extLst>
          </p:cNvPr>
          <p:cNvPicPr>
            <a:picLocks noGrp="1" noChangeAspect="1"/>
          </p:cNvPicPr>
          <p:nvPr>
            <p:ph idx="1"/>
          </p:nvPr>
        </p:nvPicPr>
        <p:blipFill>
          <a:blip r:embed="rId2"/>
          <a:stretch>
            <a:fillRect/>
          </a:stretch>
        </p:blipFill>
        <p:spPr>
          <a:xfrm>
            <a:off x="548922" y="1600200"/>
            <a:ext cx="8046156" cy="4525963"/>
          </a:xfrm>
        </p:spPr>
      </p:pic>
    </p:spTree>
    <p:extLst>
      <p:ext uri="{BB962C8B-B14F-4D97-AF65-F5344CB8AC3E}">
        <p14:creationId xmlns:p14="http://schemas.microsoft.com/office/powerpoint/2010/main" val="370837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3926" y="1175923"/>
            <a:ext cx="7414458" cy="861774"/>
          </a:xfrm>
          <a:prstGeom prst="rect">
            <a:avLst/>
          </a:prstGeom>
          <a:noFill/>
        </p:spPr>
        <p:txBody>
          <a:bodyPr wrap="square" rtlCol="0">
            <a:spAutoFit/>
          </a:bodyPr>
          <a:lstStyle/>
          <a:p>
            <a:r>
              <a:rPr lang="en-US" sz="5000" b="1" baseline="30000" dirty="0">
                <a:solidFill>
                  <a:srgbClr val="3B1B70"/>
                </a:solidFill>
                <a:latin typeface="Arial"/>
                <a:cs typeface="Arial Unicode MS"/>
              </a:rPr>
              <a:t> </a:t>
            </a:r>
            <a:r>
              <a:rPr lang="en-US" sz="5000" b="1" dirty="0">
                <a:solidFill>
                  <a:srgbClr val="3B1B70"/>
                </a:solidFill>
                <a:latin typeface="Arial"/>
                <a:cs typeface="Arial Unicode MS"/>
              </a:rPr>
              <a:t>Hybrid UWO Algorithm </a:t>
            </a: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3857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653753"/>
            <a:ext cx="8005704" cy="5909310"/>
          </a:xfrm>
          <a:prstGeom prst="rect">
            <a:avLst/>
          </a:prstGeom>
          <a:noFill/>
        </p:spPr>
        <p:txBody>
          <a:bodyPr wrap="square" rtlCol="0">
            <a:spAutoFit/>
          </a:bodyPr>
          <a:lstStyle/>
          <a:p>
            <a:pPr>
              <a:spcAft>
                <a:spcPts val="1200"/>
              </a:spcAft>
            </a:pPr>
            <a:r>
              <a:rPr lang="en-CA" sz="4000" dirty="0">
                <a:solidFill>
                  <a:schemeClr val="bg1"/>
                </a:solidFill>
              </a:rPr>
              <a:t> Hybrid Algorithm - background</a:t>
            </a:r>
          </a:p>
          <a:p>
            <a:pPr>
              <a:spcAft>
                <a:spcPts val="1200"/>
              </a:spcAft>
            </a:pPr>
            <a:r>
              <a:rPr lang="en-US" sz="2600" dirty="0">
                <a:solidFill>
                  <a:schemeClr val="bg1"/>
                </a:solidFill>
                <a:latin typeface="Arial"/>
                <a:cs typeface="Arial"/>
              </a:rPr>
              <a:t>The SK </a:t>
            </a:r>
            <a:r>
              <a:rPr lang="en-US" sz="2600" dirty="0" err="1">
                <a:solidFill>
                  <a:schemeClr val="bg1"/>
                </a:solidFill>
                <a:latin typeface="Arial"/>
                <a:cs typeface="Arial"/>
              </a:rPr>
              <a:t>MoH</a:t>
            </a:r>
            <a:r>
              <a:rPr lang="en-US" sz="2600" dirty="0">
                <a:solidFill>
                  <a:schemeClr val="bg1"/>
                </a:solidFill>
                <a:latin typeface="Arial"/>
                <a:cs typeface="Arial"/>
              </a:rPr>
              <a:t> developed  a new billing code, called “55B”, for GPs to indicate when a referral was being ordered.</a:t>
            </a:r>
          </a:p>
          <a:p>
            <a:pPr>
              <a:spcAft>
                <a:spcPts val="1200"/>
              </a:spcAft>
            </a:pPr>
            <a:r>
              <a:rPr lang="en-US" sz="2600" dirty="0">
                <a:solidFill>
                  <a:schemeClr val="bg1"/>
                </a:solidFill>
                <a:latin typeface="Arial"/>
                <a:cs typeface="Arial"/>
              </a:rPr>
              <a:t>Take-up was voluntary (and remarkably low!).</a:t>
            </a:r>
          </a:p>
          <a:p>
            <a:pPr marL="685800" indent="-685800">
              <a:buFont typeface="Arial"/>
              <a:buChar char="•"/>
            </a:pPr>
            <a:endParaRPr lang="en-US" sz="2400" dirty="0">
              <a:solidFill>
                <a:schemeClr val="bg1"/>
              </a:solidFill>
              <a:latin typeface="Arial"/>
              <a:cs typeface="Arial"/>
            </a:endParaRPr>
          </a:p>
          <a:p>
            <a:r>
              <a:rPr lang="en-US" sz="2400" dirty="0">
                <a:solidFill>
                  <a:schemeClr val="bg1"/>
                </a:solidFill>
                <a:latin typeface="Arial"/>
                <a:cs typeface="Arial"/>
                <a:sym typeface="Wingdings" panose="05000000000000000000" pitchFamily="2" charset="2"/>
              </a:rPr>
              <a:t> </a:t>
            </a:r>
            <a:r>
              <a:rPr lang="en-US" sz="2400" dirty="0">
                <a:solidFill>
                  <a:schemeClr val="bg1"/>
                </a:solidFill>
                <a:latin typeface="Arial"/>
                <a:cs typeface="Arial"/>
              </a:rPr>
              <a:t>This provided us with </a:t>
            </a:r>
            <a:r>
              <a:rPr lang="en-US" sz="2400" b="1" i="1" dirty="0">
                <a:solidFill>
                  <a:schemeClr val="bg1"/>
                </a:solidFill>
                <a:latin typeface="Arial"/>
                <a:cs typeface="Arial"/>
              </a:rPr>
              <a:t>some</a:t>
            </a:r>
            <a:r>
              <a:rPr lang="en-US" sz="2400" dirty="0">
                <a:solidFill>
                  <a:schemeClr val="bg1"/>
                </a:solidFill>
                <a:latin typeface="Arial"/>
                <a:cs typeface="Arial"/>
              </a:rPr>
              <a:t> basis for comparison to refine the 2</a:t>
            </a:r>
            <a:r>
              <a:rPr lang="en-US" sz="2400" baseline="30000" dirty="0">
                <a:solidFill>
                  <a:schemeClr val="bg1"/>
                </a:solidFill>
                <a:latin typeface="Arial"/>
                <a:cs typeface="Arial"/>
              </a:rPr>
              <a:t>nd</a:t>
            </a:r>
            <a:r>
              <a:rPr lang="en-US" sz="2400" dirty="0">
                <a:solidFill>
                  <a:schemeClr val="bg1"/>
                </a:solidFill>
                <a:latin typeface="Arial"/>
                <a:cs typeface="Arial"/>
              </a:rPr>
              <a:t> algorithm: if a 55B billing record exists, remove all the other GP records and only consider the 55B record as his single visit to the GP.</a:t>
            </a:r>
          </a:p>
          <a:p>
            <a:pPr marL="685800" indent="-685800">
              <a:buFont typeface="Arial"/>
              <a:buChar char="•"/>
            </a:pPr>
            <a:endParaRPr lang="en-US" sz="24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105117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E0A3-0A4B-455C-B285-E4B87B32695E}"/>
              </a:ext>
            </a:extLst>
          </p:cNvPr>
          <p:cNvSpPr>
            <a:spLocks noGrp="1"/>
          </p:cNvSpPr>
          <p:nvPr>
            <p:ph type="title"/>
          </p:nvPr>
        </p:nvSpPr>
        <p:spPr/>
        <p:txBody>
          <a:bodyPr/>
          <a:lstStyle/>
          <a:p>
            <a:r>
              <a:rPr lang="en-CA" dirty="0">
                <a:solidFill>
                  <a:schemeClr val="bg1"/>
                </a:solidFill>
              </a:rPr>
              <a:t>ECDFs</a:t>
            </a:r>
            <a:endParaRPr lang="en-CA" dirty="0"/>
          </a:p>
        </p:txBody>
      </p:sp>
      <p:pic>
        <p:nvPicPr>
          <p:cNvPr id="6" name="Content Placeholder 5">
            <a:extLst>
              <a:ext uri="{FF2B5EF4-FFF2-40B4-BE49-F238E27FC236}">
                <a16:creationId xmlns:a16="http://schemas.microsoft.com/office/drawing/2014/main" id="{DE2954C1-19E5-4C81-9F22-3DE3AA9E2744}"/>
              </a:ext>
            </a:extLst>
          </p:cNvPr>
          <p:cNvPicPr>
            <a:picLocks noGrp="1" noChangeAspect="1"/>
          </p:cNvPicPr>
          <p:nvPr>
            <p:ph idx="1"/>
          </p:nvPr>
        </p:nvPicPr>
        <p:blipFill>
          <a:blip r:embed="rId2"/>
          <a:stretch>
            <a:fillRect/>
          </a:stretch>
        </p:blipFill>
        <p:spPr>
          <a:xfrm>
            <a:off x="457200" y="1955023"/>
            <a:ext cx="8229600" cy="3816317"/>
          </a:xfrm>
          <a:prstGeom prst="rect">
            <a:avLst/>
          </a:prstGeom>
        </p:spPr>
      </p:pic>
    </p:spTree>
    <p:extLst>
      <p:ext uri="{BB962C8B-B14F-4D97-AF65-F5344CB8AC3E}">
        <p14:creationId xmlns:p14="http://schemas.microsoft.com/office/powerpoint/2010/main" val="264893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50C3-ABBA-4676-80D1-C0D39DD219C1}"/>
              </a:ext>
            </a:extLst>
          </p:cNvPr>
          <p:cNvSpPr>
            <a:spLocks noGrp="1"/>
          </p:cNvSpPr>
          <p:nvPr>
            <p:ph type="title"/>
          </p:nvPr>
        </p:nvSpPr>
        <p:spPr/>
        <p:txBody>
          <a:bodyPr/>
          <a:lstStyle/>
          <a:p>
            <a:r>
              <a:rPr lang="en-CA" dirty="0">
                <a:solidFill>
                  <a:schemeClr val="bg1"/>
                </a:solidFill>
              </a:rPr>
              <a:t>Na Li’s Words to Reg</a:t>
            </a:r>
            <a:endParaRPr lang="en-CA" dirty="0"/>
          </a:p>
        </p:txBody>
      </p:sp>
      <p:sp>
        <p:nvSpPr>
          <p:cNvPr id="3" name="Content Placeholder 2">
            <a:extLst>
              <a:ext uri="{FF2B5EF4-FFF2-40B4-BE49-F238E27FC236}">
                <a16:creationId xmlns:a16="http://schemas.microsoft.com/office/drawing/2014/main" id="{49ED4A11-C893-4C6F-9BF0-4718E4257C60}"/>
              </a:ext>
            </a:extLst>
          </p:cNvPr>
          <p:cNvSpPr>
            <a:spLocks noGrp="1"/>
          </p:cNvSpPr>
          <p:nvPr>
            <p:ph idx="1"/>
          </p:nvPr>
        </p:nvSpPr>
        <p:spPr/>
        <p:txBody>
          <a:bodyPr/>
          <a:lstStyle/>
          <a:p>
            <a:r>
              <a:rPr lang="en-CA" dirty="0">
                <a:solidFill>
                  <a:schemeClr val="bg1"/>
                </a:solidFill>
              </a:rPr>
              <a:t>“I would </a:t>
            </a:r>
            <a:r>
              <a:rPr lang="en-CA" dirty="0" err="1">
                <a:solidFill>
                  <a:schemeClr val="bg1"/>
                </a:solidFill>
              </a:rPr>
              <a:t>liketo</a:t>
            </a:r>
            <a:r>
              <a:rPr lang="en-CA" dirty="0">
                <a:solidFill>
                  <a:schemeClr val="bg1"/>
                </a:solidFill>
              </a:rPr>
              <a:t> say that </a:t>
            </a:r>
            <a:r>
              <a:rPr lang="en-CA" dirty="0" err="1">
                <a:solidFill>
                  <a:schemeClr val="bg1"/>
                </a:solidFill>
              </a:rPr>
              <a:t>ut</a:t>
            </a:r>
            <a:r>
              <a:rPr lang="en-CA" dirty="0">
                <a:solidFill>
                  <a:schemeClr val="bg1"/>
                </a:solidFill>
              </a:rPr>
              <a:t> was absolutely a pleasure working with Dr. Kulperger. It was my first project using real health administration data which made me realize the issues involved, and limitation of such studies. It also showed me opportunities for improvement in health care research…[The project] improved my statistical skill. I wish Dr. Kulperger continued good health and happiness!”</a:t>
            </a:r>
            <a:endParaRPr lang="en-CA" dirty="0"/>
          </a:p>
        </p:txBody>
      </p:sp>
    </p:spTree>
    <p:extLst>
      <p:ext uri="{BB962C8B-B14F-4D97-AF65-F5344CB8AC3E}">
        <p14:creationId xmlns:p14="http://schemas.microsoft.com/office/powerpoint/2010/main" val="4081767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653753"/>
            <a:ext cx="8005704" cy="6217087"/>
          </a:xfrm>
          <a:prstGeom prst="rect">
            <a:avLst/>
          </a:prstGeom>
          <a:noFill/>
        </p:spPr>
        <p:txBody>
          <a:bodyPr wrap="square" rtlCol="0">
            <a:spAutoFit/>
          </a:bodyPr>
          <a:lstStyle/>
          <a:p>
            <a:pPr>
              <a:spcAft>
                <a:spcPts val="1200"/>
              </a:spcAft>
            </a:pPr>
            <a:r>
              <a:rPr lang="en-CA" sz="4000" dirty="0">
                <a:solidFill>
                  <a:schemeClr val="bg1"/>
                </a:solidFill>
              </a:rPr>
              <a:t> General Conclusions</a:t>
            </a:r>
          </a:p>
          <a:p>
            <a:pPr marL="685800" indent="-685800">
              <a:buFont typeface="Arial"/>
              <a:buChar char="•"/>
            </a:pPr>
            <a:endParaRPr lang="en-US" sz="2400" dirty="0">
              <a:solidFill>
                <a:schemeClr val="bg1"/>
              </a:solidFill>
              <a:latin typeface="Arial"/>
              <a:cs typeface="Arial"/>
            </a:endParaRPr>
          </a:p>
          <a:p>
            <a:pPr marL="457200" indent="-457200">
              <a:buAutoNum type="arabicParenR"/>
            </a:pPr>
            <a:r>
              <a:rPr lang="en-US" sz="2400" dirty="0">
                <a:solidFill>
                  <a:schemeClr val="bg1"/>
                </a:solidFill>
                <a:latin typeface="Arial"/>
                <a:cs typeface="Arial"/>
              </a:rPr>
              <a:t>The bootstrap 95% CI suggested that the hybrid algorithm can provide a good measure for the mean waiting time.</a:t>
            </a:r>
          </a:p>
          <a:p>
            <a:pPr marL="457200" indent="-457200">
              <a:buAutoNum type="arabicParenR"/>
            </a:pPr>
            <a:r>
              <a:rPr lang="en-US" sz="2400" dirty="0">
                <a:solidFill>
                  <a:schemeClr val="bg1"/>
                </a:solidFill>
                <a:latin typeface="Arial"/>
                <a:cs typeface="Arial"/>
              </a:rPr>
              <a:t>The use of the 55B code to measure the average Wait Time 1 was representative at the specialty level based on limited testing.</a:t>
            </a:r>
          </a:p>
          <a:p>
            <a:pPr marL="457200" indent="-457200">
              <a:buAutoNum type="arabicParenR"/>
            </a:pPr>
            <a:r>
              <a:rPr lang="en-US" sz="2400" dirty="0">
                <a:solidFill>
                  <a:schemeClr val="bg1"/>
                </a:solidFill>
                <a:latin typeface="Arial"/>
                <a:cs typeface="Arial"/>
              </a:rPr>
              <a:t>We emphasized to the Ministry that greater take-up by physicians of the 55B code would enable greater accuracy for estimating the referral time distributions.  </a:t>
            </a:r>
          </a:p>
          <a:p>
            <a:endParaRPr lang="en-US" sz="2400" dirty="0">
              <a:solidFill>
                <a:schemeClr val="bg1"/>
              </a:solidFill>
              <a:latin typeface="Arial"/>
              <a:cs typeface="Arial"/>
            </a:endParaRPr>
          </a:p>
          <a:p>
            <a:pPr marL="685800" indent="-685800">
              <a:buFont typeface="Arial"/>
              <a:buChar char="•"/>
            </a:pPr>
            <a:endParaRPr lang="en-US" sz="24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26152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C762-388C-4F89-B1F4-2DCD0D1ACC0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6862EC8-E1B2-4D1A-904A-A9D6A31668D8}"/>
              </a:ext>
            </a:extLst>
          </p:cNvPr>
          <p:cNvSpPr>
            <a:spLocks noGrp="1"/>
          </p:cNvSpPr>
          <p:nvPr>
            <p:ph idx="1"/>
          </p:nvPr>
        </p:nvSpPr>
        <p:spPr/>
        <p:txBody>
          <a:bodyPr/>
          <a:lstStyle/>
          <a:p>
            <a:pPr>
              <a:spcAft>
                <a:spcPts val="1200"/>
              </a:spcAft>
            </a:pPr>
            <a:r>
              <a:rPr lang="en-US" dirty="0">
                <a:solidFill>
                  <a:schemeClr val="bg1"/>
                </a:solidFill>
                <a:latin typeface="Arial"/>
                <a:cs typeface="Arial"/>
              </a:rPr>
              <a:t>Thank you for your kind attention!</a:t>
            </a:r>
          </a:p>
          <a:p>
            <a:pPr marL="685800" indent="-685800"/>
            <a:endParaRPr lang="en-US" sz="2800" dirty="0">
              <a:solidFill>
                <a:schemeClr val="bg1"/>
              </a:solidFill>
              <a:latin typeface="Arial"/>
              <a:cs typeface="Arial"/>
            </a:endParaRPr>
          </a:p>
          <a:p>
            <a:endParaRPr lang="en-CA" dirty="0"/>
          </a:p>
        </p:txBody>
      </p:sp>
    </p:spTree>
    <p:extLst>
      <p:ext uri="{BB962C8B-B14F-4D97-AF65-F5344CB8AC3E}">
        <p14:creationId xmlns:p14="http://schemas.microsoft.com/office/powerpoint/2010/main" val="255764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91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4871-A89A-49AB-BE0E-AE5C2D70F6A0}"/>
              </a:ext>
            </a:extLst>
          </p:cNvPr>
          <p:cNvSpPr>
            <a:spLocks noGrp="1"/>
          </p:cNvSpPr>
          <p:nvPr>
            <p:ph type="title"/>
          </p:nvPr>
        </p:nvSpPr>
        <p:spPr/>
        <p:txBody>
          <a:bodyPr/>
          <a:lstStyle/>
          <a:p>
            <a:r>
              <a:rPr lang="en-CA" dirty="0">
                <a:solidFill>
                  <a:schemeClr val="bg1"/>
                </a:solidFill>
              </a:rPr>
              <a:t>Na Li’s “Gift” to Reg</a:t>
            </a:r>
            <a:endParaRPr lang="en-CA" dirty="0"/>
          </a:p>
        </p:txBody>
      </p:sp>
      <p:pic>
        <p:nvPicPr>
          <p:cNvPr id="5" name="Content Placeholder 4" descr="A picture containing text, map&#10;&#10;Description generated with very high confidence">
            <a:extLst>
              <a:ext uri="{FF2B5EF4-FFF2-40B4-BE49-F238E27FC236}">
                <a16:creationId xmlns:a16="http://schemas.microsoft.com/office/drawing/2014/main" id="{0180F604-F890-4757-9228-E4E6EF9B55CA}"/>
              </a:ext>
            </a:extLst>
          </p:cNvPr>
          <p:cNvPicPr>
            <a:picLocks noGrp="1" noChangeAspect="1"/>
          </p:cNvPicPr>
          <p:nvPr>
            <p:ph idx="1"/>
          </p:nvPr>
        </p:nvPicPr>
        <p:blipFill>
          <a:blip r:embed="rId2"/>
          <a:stretch>
            <a:fillRect/>
          </a:stretch>
        </p:blipFill>
        <p:spPr>
          <a:xfrm>
            <a:off x="582770" y="1600200"/>
            <a:ext cx="7978460" cy="4525963"/>
          </a:xfrm>
        </p:spPr>
      </p:pic>
    </p:spTree>
    <p:extLst>
      <p:ext uri="{BB962C8B-B14F-4D97-AF65-F5344CB8AC3E}">
        <p14:creationId xmlns:p14="http://schemas.microsoft.com/office/powerpoint/2010/main" val="220553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26" y="573851"/>
            <a:ext cx="8005704" cy="5955476"/>
          </a:xfrm>
          <a:prstGeom prst="rect">
            <a:avLst/>
          </a:prstGeom>
          <a:noFill/>
        </p:spPr>
        <p:txBody>
          <a:bodyPr wrap="square" rtlCol="0">
            <a:spAutoFit/>
          </a:bodyPr>
          <a:lstStyle/>
          <a:p>
            <a:endParaRPr lang="en-US" sz="2100" dirty="0">
              <a:solidFill>
                <a:schemeClr val="bg1"/>
              </a:solidFill>
              <a:latin typeface="Arial"/>
              <a:cs typeface="Arial Unicode MS"/>
            </a:endParaRPr>
          </a:p>
          <a:p>
            <a:endParaRPr lang="en-US" sz="2000" dirty="0">
              <a:solidFill>
                <a:schemeClr val="bg1"/>
              </a:solidFill>
              <a:latin typeface="Arial"/>
              <a:cs typeface="Arial Unicode MS"/>
            </a:endParaRPr>
          </a:p>
          <a:p>
            <a:pPr>
              <a:spcAft>
                <a:spcPts val="1200"/>
              </a:spcAft>
            </a:pPr>
            <a:r>
              <a:rPr lang="en-US" sz="5000" b="1" dirty="0">
                <a:solidFill>
                  <a:schemeClr val="bg1">
                    <a:lumMod val="75000"/>
                  </a:schemeClr>
                </a:solidFill>
                <a:latin typeface="Arial"/>
                <a:cs typeface="Arial Unicode MS"/>
              </a:rPr>
              <a:t>Outline</a:t>
            </a:r>
          </a:p>
          <a:p>
            <a:r>
              <a:rPr lang="en-US" sz="4400" dirty="0">
                <a:solidFill>
                  <a:schemeClr val="bg1"/>
                </a:solidFill>
                <a:latin typeface="Arial"/>
                <a:cs typeface="Arial"/>
              </a:rPr>
              <a:t>1) Problem statement &amp; goal</a:t>
            </a:r>
          </a:p>
          <a:p>
            <a:r>
              <a:rPr lang="en-US" sz="4400" dirty="0">
                <a:solidFill>
                  <a:schemeClr val="bg1"/>
                </a:solidFill>
                <a:latin typeface="Arial"/>
                <a:cs typeface="Arial"/>
              </a:rPr>
              <a:t>2) Data Issues</a:t>
            </a:r>
          </a:p>
          <a:p>
            <a:r>
              <a:rPr lang="en-US" sz="4400" dirty="0">
                <a:solidFill>
                  <a:schemeClr val="bg1"/>
                </a:solidFill>
                <a:latin typeface="Arial"/>
                <a:cs typeface="Arial"/>
              </a:rPr>
              <a:t>3) Three Algorithms Considered</a:t>
            </a:r>
          </a:p>
          <a:p>
            <a:r>
              <a:rPr lang="en-US" sz="4400" dirty="0">
                <a:solidFill>
                  <a:schemeClr val="bg1"/>
                </a:solidFill>
                <a:latin typeface="Arial"/>
                <a:cs typeface="Arial"/>
              </a:rPr>
              <a:t>4) Numerical Results</a:t>
            </a:r>
          </a:p>
          <a:p>
            <a:endParaRPr lang="en-US" sz="6000" b="1" dirty="0">
              <a:solidFill>
                <a:schemeClr val="bg1"/>
              </a:solidFill>
              <a:latin typeface="Arial"/>
              <a:cs typeface="Arial Unicode MS"/>
            </a:endParaRPr>
          </a:p>
        </p:txBody>
      </p:sp>
      <p:sp>
        <p:nvSpPr>
          <p:cNvPr id="3" name="TextBox 2"/>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11146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573851"/>
            <a:ext cx="8005704" cy="5663089"/>
          </a:xfrm>
          <a:prstGeom prst="rect">
            <a:avLst/>
          </a:prstGeom>
          <a:noFill/>
        </p:spPr>
        <p:txBody>
          <a:bodyPr wrap="square" rtlCol="0">
            <a:spAutoFit/>
          </a:bodyPr>
          <a:lstStyle/>
          <a:p>
            <a:pPr>
              <a:spcAft>
                <a:spcPts val="1200"/>
              </a:spcAft>
            </a:pPr>
            <a:r>
              <a:rPr lang="en-US" sz="5000" b="1" dirty="0">
                <a:solidFill>
                  <a:schemeClr val="bg1">
                    <a:lumMod val="75000"/>
                  </a:schemeClr>
                </a:solidFill>
                <a:latin typeface="Arial"/>
                <a:cs typeface="Arial Unicode MS"/>
              </a:rPr>
              <a:t>Wait times background</a:t>
            </a:r>
          </a:p>
          <a:p>
            <a:pPr marL="685800" indent="-685800">
              <a:spcAft>
                <a:spcPts val="2400"/>
              </a:spcAft>
              <a:buSzPct val="75000"/>
              <a:buFont typeface="Arial"/>
              <a:buChar char="•"/>
            </a:pPr>
            <a:r>
              <a:rPr lang="en-US" sz="2600" dirty="0">
                <a:solidFill>
                  <a:schemeClr val="bg1"/>
                </a:solidFill>
                <a:latin typeface="Arial"/>
                <a:cs typeface="Arial"/>
              </a:rPr>
              <a:t>The 2004 federal / provincial accord on improving health system performance needed benchmarks</a:t>
            </a:r>
          </a:p>
          <a:p>
            <a:pPr marL="685800" indent="-685800">
              <a:spcAft>
                <a:spcPts val="2400"/>
              </a:spcAft>
              <a:buSzPct val="75000"/>
              <a:buFont typeface="Arial"/>
              <a:buChar char="•"/>
            </a:pPr>
            <a:r>
              <a:rPr lang="en-US" sz="2600" dirty="0">
                <a:solidFill>
                  <a:schemeClr val="bg1"/>
                </a:solidFill>
                <a:latin typeface="Arial"/>
                <a:cs typeface="Arial"/>
              </a:rPr>
              <a:t> One measured the time from first seeing a specialist until treatment was rendered </a:t>
            </a:r>
          </a:p>
          <a:p>
            <a:pPr marL="685800" indent="-685800">
              <a:spcAft>
                <a:spcPts val="2400"/>
              </a:spcAft>
              <a:buSzPct val="75000"/>
              <a:buFont typeface="Arial"/>
              <a:buChar char="•"/>
            </a:pPr>
            <a:r>
              <a:rPr lang="en-US" sz="2600" dirty="0">
                <a:solidFill>
                  <a:schemeClr val="bg1"/>
                </a:solidFill>
                <a:latin typeface="Arial"/>
                <a:cs typeface="Arial"/>
              </a:rPr>
              <a:t>Initially, time to referral was not measured; this led to a “push” system to get patients seen</a:t>
            </a:r>
            <a:endParaRPr lang="en-US" sz="28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418408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573851"/>
            <a:ext cx="8005704" cy="7602081"/>
          </a:xfrm>
          <a:prstGeom prst="rect">
            <a:avLst/>
          </a:prstGeom>
          <a:noFill/>
        </p:spPr>
        <p:txBody>
          <a:bodyPr wrap="square" rtlCol="0">
            <a:spAutoFit/>
          </a:bodyPr>
          <a:lstStyle/>
          <a:p>
            <a:pPr>
              <a:spcAft>
                <a:spcPts val="1200"/>
              </a:spcAft>
            </a:pPr>
            <a:r>
              <a:rPr lang="en-US" sz="5000" b="1" dirty="0">
                <a:solidFill>
                  <a:schemeClr val="bg1">
                    <a:lumMod val="75000"/>
                  </a:schemeClr>
                </a:solidFill>
                <a:latin typeface="Arial"/>
                <a:cs typeface="Arial Unicode MS"/>
              </a:rPr>
              <a:t>Wait times background</a:t>
            </a:r>
          </a:p>
          <a:p>
            <a:pPr marL="685800" indent="-685800">
              <a:spcAft>
                <a:spcPts val="2400"/>
              </a:spcAft>
              <a:buSzPct val="75000"/>
              <a:buFont typeface="Arial"/>
              <a:buChar char="•"/>
            </a:pPr>
            <a:r>
              <a:rPr lang="en-US" sz="2800" dirty="0">
                <a:solidFill>
                  <a:schemeClr val="bg1"/>
                </a:solidFill>
                <a:latin typeface="Arial"/>
                <a:cs typeface="Arial"/>
              </a:rPr>
              <a:t>While not reported, these substantial delays to get </a:t>
            </a:r>
            <a:r>
              <a:rPr lang="en-US" sz="2800" b="1" i="1" dirty="0">
                <a:solidFill>
                  <a:schemeClr val="bg1"/>
                </a:solidFill>
                <a:latin typeface="Arial"/>
                <a:cs typeface="Arial"/>
              </a:rPr>
              <a:t>IN</a:t>
            </a:r>
            <a:r>
              <a:rPr lang="en-US" sz="2800" dirty="0">
                <a:solidFill>
                  <a:schemeClr val="bg1"/>
                </a:solidFill>
                <a:latin typeface="Arial"/>
                <a:cs typeface="Arial"/>
              </a:rPr>
              <a:t> to see a specialist from the time they were referred became a highly visible problem</a:t>
            </a:r>
          </a:p>
          <a:p>
            <a:pPr marL="685800" indent="-685800">
              <a:spcAft>
                <a:spcPts val="2400"/>
              </a:spcAft>
              <a:buSzPct val="75000"/>
              <a:buFont typeface="Arial"/>
              <a:buChar char="•"/>
            </a:pPr>
            <a:r>
              <a:rPr lang="en-US" sz="2800" dirty="0">
                <a:solidFill>
                  <a:schemeClr val="bg1"/>
                </a:solidFill>
                <a:latin typeface="Arial"/>
                <a:cs typeface="Arial"/>
              </a:rPr>
              <a:t>So, health authorities had to set out to come up with ways to measure the time to referral, which became known as “Wait Time 1”</a:t>
            </a:r>
          </a:p>
          <a:p>
            <a:pPr marL="685800" indent="-685800">
              <a:spcAft>
                <a:spcPts val="2400"/>
              </a:spcAft>
              <a:buSzPct val="75000"/>
              <a:buFont typeface="Arial"/>
              <a:buChar char="•"/>
            </a:pPr>
            <a:r>
              <a:rPr lang="en-US" sz="2800" dirty="0">
                <a:solidFill>
                  <a:schemeClr val="bg1"/>
                </a:solidFill>
                <a:latin typeface="Arial"/>
                <a:cs typeface="Arial"/>
              </a:rPr>
              <a:t>SK </a:t>
            </a:r>
            <a:r>
              <a:rPr lang="en-US" sz="2800" dirty="0" err="1">
                <a:solidFill>
                  <a:schemeClr val="bg1"/>
                </a:solidFill>
                <a:latin typeface="Arial"/>
                <a:cs typeface="Arial"/>
              </a:rPr>
              <a:t>MoH</a:t>
            </a:r>
            <a:r>
              <a:rPr lang="en-US" sz="2800" dirty="0">
                <a:solidFill>
                  <a:schemeClr val="bg1"/>
                </a:solidFill>
                <a:latin typeface="Arial"/>
                <a:cs typeface="Arial"/>
              </a:rPr>
              <a:t> approached us in 2013 to aid them in trying to estimate WT1 from billing data</a:t>
            </a:r>
          </a:p>
          <a:p>
            <a:pPr marL="685800" indent="-685800">
              <a:buFont typeface="Arial"/>
              <a:buChar char="•"/>
            </a:pPr>
            <a:endParaRPr lang="en-US" sz="2800" dirty="0">
              <a:solidFill>
                <a:schemeClr val="bg1"/>
              </a:solidFill>
              <a:latin typeface="Arial"/>
              <a:cs typeface="Arial"/>
            </a:endParaRPr>
          </a:p>
          <a:p>
            <a:pPr marL="685800" indent="-685800">
              <a:buFont typeface="Arial"/>
              <a:buChar char="•"/>
            </a:pPr>
            <a:endParaRPr lang="en-US" sz="28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31041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3926" y="1175923"/>
            <a:ext cx="7414458" cy="861774"/>
          </a:xfrm>
          <a:prstGeom prst="rect">
            <a:avLst/>
          </a:prstGeom>
          <a:noFill/>
        </p:spPr>
        <p:txBody>
          <a:bodyPr wrap="square" rtlCol="0">
            <a:spAutoFit/>
          </a:bodyPr>
          <a:lstStyle/>
          <a:p>
            <a:r>
              <a:rPr lang="en-US" sz="5000" b="1" dirty="0">
                <a:solidFill>
                  <a:srgbClr val="3B1B70"/>
                </a:solidFill>
                <a:latin typeface="Arial"/>
                <a:cs typeface="Arial Unicode MS"/>
              </a:rPr>
              <a:t>SK Billing Data Issues</a:t>
            </a: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219396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26" y="573851"/>
            <a:ext cx="8005704" cy="6370975"/>
          </a:xfrm>
          <a:prstGeom prst="rect">
            <a:avLst/>
          </a:prstGeom>
          <a:noFill/>
        </p:spPr>
        <p:txBody>
          <a:bodyPr wrap="square" rtlCol="0">
            <a:spAutoFit/>
          </a:bodyPr>
          <a:lstStyle/>
          <a:p>
            <a:pPr>
              <a:spcAft>
                <a:spcPts val="1200"/>
              </a:spcAft>
            </a:pPr>
            <a:r>
              <a:rPr lang="en-US" sz="4000" b="1" dirty="0">
                <a:solidFill>
                  <a:schemeClr val="bg1">
                    <a:lumMod val="75000"/>
                  </a:schemeClr>
                </a:solidFill>
                <a:latin typeface="Arial"/>
                <a:cs typeface="Arial Unicode MS"/>
              </a:rPr>
              <a:t>Using Billing Data to Track WT1</a:t>
            </a:r>
          </a:p>
          <a:p>
            <a:pPr marL="685800" indent="-685800">
              <a:spcAft>
                <a:spcPts val="2400"/>
              </a:spcAft>
              <a:buSzPct val="75000"/>
              <a:buFont typeface="Arial"/>
              <a:buChar char="•"/>
            </a:pPr>
            <a:r>
              <a:rPr lang="en-US" sz="2600" dirty="0">
                <a:solidFill>
                  <a:schemeClr val="bg1"/>
                </a:solidFill>
                <a:latin typeface="Arial"/>
                <a:cs typeface="Arial"/>
              </a:rPr>
              <a:t>The Segment 1 wait time (“Wait Time 1”) was defined as the time from the date of referral until the date of the initial specialist consultation.</a:t>
            </a:r>
          </a:p>
          <a:p>
            <a:pPr marL="685800" indent="-685800">
              <a:spcAft>
                <a:spcPts val="2400"/>
              </a:spcAft>
              <a:buSzPct val="75000"/>
              <a:buFont typeface="Arial"/>
              <a:buChar char="•"/>
            </a:pPr>
            <a:r>
              <a:rPr lang="en-US" sz="2600" dirty="0">
                <a:solidFill>
                  <a:schemeClr val="bg1"/>
                </a:solidFill>
                <a:latin typeface="Arial"/>
                <a:cs typeface="Arial"/>
              </a:rPr>
              <a:t>The prime attraction in using billing data is that it is readily available.</a:t>
            </a:r>
          </a:p>
          <a:p>
            <a:pPr marL="685800" indent="-685800">
              <a:spcAft>
                <a:spcPts val="2400"/>
              </a:spcAft>
              <a:buSzPct val="75000"/>
              <a:buFont typeface="Arial"/>
              <a:buChar char="•"/>
            </a:pPr>
            <a:r>
              <a:rPr lang="en-US" sz="2600" dirty="0">
                <a:solidFill>
                  <a:schemeClr val="bg1"/>
                </a:solidFill>
                <a:latin typeface="Arial"/>
                <a:cs typeface="Arial"/>
              </a:rPr>
              <a:t>The main disadvantage in using billing data is that it did not, originally, track referrals.</a:t>
            </a:r>
          </a:p>
          <a:p>
            <a:pPr marL="685800" indent="-685800">
              <a:buFont typeface="Arial"/>
              <a:buChar char="•"/>
            </a:pPr>
            <a:endParaRPr lang="en-US" sz="2800" dirty="0">
              <a:solidFill>
                <a:schemeClr val="bg1"/>
              </a:solidFill>
              <a:latin typeface="Arial"/>
              <a:cs typeface="Arial"/>
            </a:endParaRPr>
          </a:p>
          <a:p>
            <a:pPr marL="685800" indent="-685800">
              <a:buFont typeface="Arial"/>
              <a:buChar char="•"/>
            </a:pPr>
            <a:endParaRPr lang="en-US" sz="2800" dirty="0">
              <a:solidFill>
                <a:schemeClr val="bg1"/>
              </a:solidFill>
              <a:latin typeface="Arial"/>
              <a:cs typeface="Arial"/>
            </a:endParaRPr>
          </a:p>
          <a:p>
            <a:endParaRPr lang="en-US" sz="6000" b="1" dirty="0">
              <a:solidFill>
                <a:schemeClr val="bg1"/>
              </a:solidFill>
              <a:latin typeface="Arial"/>
              <a:cs typeface="Arial Unicode MS"/>
            </a:endParaRPr>
          </a:p>
        </p:txBody>
      </p:sp>
      <p:sp>
        <p:nvSpPr>
          <p:cNvPr id="6" name="TextBox 5"/>
          <p:cNvSpPr txBox="1"/>
          <p:nvPr/>
        </p:nvSpPr>
        <p:spPr>
          <a:xfrm>
            <a:off x="5700889" y="6302963"/>
            <a:ext cx="3189111" cy="369332"/>
          </a:xfrm>
          <a:prstGeom prst="rect">
            <a:avLst/>
          </a:prstGeom>
          <a:noFill/>
        </p:spPr>
        <p:txBody>
          <a:bodyPr wrap="square" rtlCol="0">
            <a:spAutoFit/>
          </a:bodyPr>
          <a:lstStyle/>
          <a:p>
            <a:pPr algn="r"/>
            <a:r>
              <a:rPr lang="en-US" dirty="0">
                <a:solidFill>
                  <a:srgbClr val="3B1B70"/>
                </a:solidFill>
                <a:latin typeface="Arial"/>
                <a:cs typeface="Arial"/>
              </a:rPr>
              <a:t>Estimating Referral Time</a:t>
            </a:r>
          </a:p>
        </p:txBody>
      </p:sp>
    </p:spTree>
    <p:extLst>
      <p:ext uri="{BB962C8B-B14F-4D97-AF65-F5344CB8AC3E}">
        <p14:creationId xmlns:p14="http://schemas.microsoft.com/office/powerpoint/2010/main" val="308542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BAFA-FBEC-41FA-BFD8-07C19E1AF275}"/>
              </a:ext>
            </a:extLst>
          </p:cNvPr>
          <p:cNvSpPr>
            <a:spLocks noGrp="1"/>
          </p:cNvSpPr>
          <p:nvPr>
            <p:ph type="title"/>
          </p:nvPr>
        </p:nvSpPr>
        <p:spPr/>
        <p:txBody>
          <a:bodyPr/>
          <a:lstStyle/>
          <a:p>
            <a:r>
              <a:rPr lang="en-CA" dirty="0">
                <a:solidFill>
                  <a:schemeClr val="bg1"/>
                </a:solidFill>
              </a:rPr>
              <a:t>Data Merging Process</a:t>
            </a:r>
            <a:endParaRPr lang="en-CA" dirty="0"/>
          </a:p>
        </p:txBody>
      </p:sp>
      <p:pic>
        <p:nvPicPr>
          <p:cNvPr id="5" name="Content Placeholder 4" descr="A screenshot of a computer&#10;&#10;Description generated with very high confidence">
            <a:extLst>
              <a:ext uri="{FF2B5EF4-FFF2-40B4-BE49-F238E27FC236}">
                <a16:creationId xmlns:a16="http://schemas.microsoft.com/office/drawing/2014/main" id="{F955A2C0-CB8C-47CF-A072-7CC3AC02B0B0}"/>
              </a:ext>
            </a:extLst>
          </p:cNvPr>
          <p:cNvPicPr>
            <a:picLocks noGrp="1" noChangeAspect="1"/>
          </p:cNvPicPr>
          <p:nvPr>
            <p:ph idx="1"/>
          </p:nvPr>
        </p:nvPicPr>
        <p:blipFill>
          <a:blip r:embed="rId2"/>
          <a:stretch>
            <a:fillRect/>
          </a:stretch>
        </p:blipFill>
        <p:spPr>
          <a:xfrm>
            <a:off x="548922" y="1600200"/>
            <a:ext cx="8046156" cy="4525963"/>
          </a:xfrm>
        </p:spPr>
      </p:pic>
    </p:spTree>
    <p:extLst>
      <p:ext uri="{BB962C8B-B14F-4D97-AF65-F5344CB8AC3E}">
        <p14:creationId xmlns:p14="http://schemas.microsoft.com/office/powerpoint/2010/main" val="376218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TotalTime>
  <Words>791</Words>
  <Application>Microsoft Office PowerPoint</Application>
  <PresentationFormat>On-screen Show (4:3)</PresentationFormat>
  <Paragraphs>85</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Unicode MS</vt:lpstr>
      <vt:lpstr>Calibri</vt:lpstr>
      <vt:lpstr>Wingdings</vt:lpstr>
      <vt:lpstr>Office Theme</vt:lpstr>
      <vt:lpstr>PowerPoint Presentation</vt:lpstr>
      <vt:lpstr>Na Li’s Words to Reg</vt:lpstr>
      <vt:lpstr>Na Li’s “Gift” to Reg</vt:lpstr>
      <vt:lpstr>PowerPoint Presentation</vt:lpstr>
      <vt:lpstr>PowerPoint Presentation</vt:lpstr>
      <vt:lpstr>PowerPoint Presentation</vt:lpstr>
      <vt:lpstr>PowerPoint Presentation</vt:lpstr>
      <vt:lpstr>PowerPoint Presentation</vt:lpstr>
      <vt:lpstr>Data Merging Process</vt:lpstr>
      <vt:lpstr>PowerPoint Presentation</vt:lpstr>
      <vt:lpstr>PowerPoint Presentation</vt:lpstr>
      <vt:lpstr>1st UWO Algorithm</vt:lpstr>
      <vt:lpstr>PowerPoint Presentation</vt:lpstr>
      <vt:lpstr>PowerPoint Presentation</vt:lpstr>
      <vt:lpstr>PowerPoint Presentation</vt:lpstr>
      <vt:lpstr>2nd UWO Algorithm</vt:lpstr>
      <vt:lpstr>PowerPoint Presentation</vt:lpstr>
      <vt:lpstr>PowerPoint Presentation</vt:lpstr>
      <vt:lpstr>ECDFs</vt:lpstr>
      <vt:lpstr>PowerPoint Presentation</vt:lpstr>
      <vt:lpstr>PowerPoint Presentation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David Stanford</cp:lastModifiedBy>
  <cp:revision>68</cp:revision>
  <dcterms:created xsi:type="dcterms:W3CDTF">2011-12-22T19:42:13Z</dcterms:created>
  <dcterms:modified xsi:type="dcterms:W3CDTF">2019-05-30T21:00:28Z</dcterms:modified>
</cp:coreProperties>
</file>